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Raleway"/>
      <p:regular r:id="rId17"/>
      <p:bold r:id="rId18"/>
      <p:italic r:id="rId19"/>
      <p:boldItalic r:id="rId20"/>
    </p:embeddedFon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EF8845-9638-4715-99B9-259E31FD1247}">
  <a:tblStyle styleId="{C4EF8845-9638-4715-99B9-259E31FD124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5.xml"/><Relationship Id="rId22" Type="http://schemas.openxmlformats.org/officeDocument/2006/relationships/font" Target="fonts/ProximaNova-bold.fntdata"/><Relationship Id="rId10" Type="http://schemas.openxmlformats.org/officeDocument/2006/relationships/slide" Target="slides/slide4.xml"/><Relationship Id="rId21" Type="http://schemas.openxmlformats.org/officeDocument/2006/relationships/font" Target="fonts/ProximaNova-regular.fntdata"/><Relationship Id="rId13" Type="http://schemas.openxmlformats.org/officeDocument/2006/relationships/slide" Target="slides/slide7.xml"/><Relationship Id="rId24" Type="http://schemas.openxmlformats.org/officeDocument/2006/relationships/font" Target="fonts/ProximaNova-boldItalic.fntdata"/><Relationship Id="rId12" Type="http://schemas.openxmlformats.org/officeDocument/2006/relationships/slide" Target="slides/slide6.xml"/><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Raleway-regular.fntdata"/><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font" Target="fonts/Raleway-italic.fntdata"/><Relationship Id="rId6" Type="http://schemas.openxmlformats.org/officeDocument/2006/relationships/notesMaster" Target="notesMasters/notesMaster1.xml"/><Relationship Id="rId18" Type="http://schemas.openxmlformats.org/officeDocument/2006/relationships/font" Target="fonts/Raleway-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smita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ecb7526c0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ecb7526c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70380e28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0380e28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smita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79c6df256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79c6df256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914400" rtl="0" algn="l">
              <a:lnSpc>
                <a:spcPct val="110000"/>
              </a:lnSpc>
              <a:spcBef>
                <a:spcPts val="0"/>
              </a:spcBef>
              <a:spcAft>
                <a:spcPts val="0"/>
              </a:spcAft>
              <a:buSzPts val="1000"/>
              <a:buFont typeface="Times New Roman"/>
              <a:buNone/>
            </a:pPr>
            <a:r>
              <a:rPr lang="en"/>
              <a:t>Smita: Our inspiration was the most famous MIT alumni Iron Man. WE wanted to build the arc reactor as our yoyo face and capture all the unique features. The drawing on the right was our first design concept for creating the face of the yoyo. However we later changed our design after getting helpful feedback trhough design review and labs</a:t>
            </a:r>
            <a:endParaRPr/>
          </a:p>
          <a:p>
            <a:pPr indent="-228600" lvl="0" marL="914400" rtl="0" algn="l">
              <a:lnSpc>
                <a:spcPct val="110000"/>
              </a:lnSpc>
              <a:spcBef>
                <a:spcPts val="0"/>
              </a:spcBef>
              <a:spcAft>
                <a:spcPts val="0"/>
              </a:spcAft>
              <a:buSzPts val="1100"/>
              <a:buNone/>
            </a:pPr>
            <a:r>
              <a:rPr lang="en"/>
              <a:t>[22s inc prev 2 slides]</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736d844a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36d844a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Branden: This is our final design. As you can see it captures many of the main features we wanted to include such as the </a:t>
            </a:r>
            <a:r>
              <a:rPr lang="en"/>
              <a:t>centerpiece</a:t>
            </a:r>
            <a:r>
              <a:rPr lang="en"/>
              <a:t> and the radial coils. It consists of one 1 snap fit between the blue ring and the base and 1 press fit between the grey ring and blue ring. [10s]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779c6df256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79c6df25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Branden: Here is an exploded view of the parts in our yoyo. It has three different injection molded parts, of which the gold ring is an overmolded piece onto the blue ring. There is also a thermoformed piece at the center of the Yo-Yo [11s]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7c07a664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7c07a664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Smita: </a:t>
            </a:r>
            <a:r>
              <a:rPr lang="en"/>
              <a:t>The basic flow for our factory was having the injection molding and thermofroming happening in parallel. However, The overmold piece had to be done in series after the radial feature. Then the parts go to the half assembly stations, full assembly stations and finally the shipping center. WE added machines as needed and included buffers where it made sense. After inputting the cycle times as determined earlier we were able to get a production rate of 3,889 yoyos per day which would allow us to make about 1.42 million yoyos in a year. We then tried to minimize the buffer sizes and was able to achieve a minimum buffer size of 95 [~35s]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79c6df25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79c6df25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Smita: The basic flow for our factory was having the injection molding and thermofroming happening in parallel. However, The overmold piece had to be done in series after the radial feature. Then the parts go to the half assembly stations, full assembly stations and finally the shipping center. WE added machines as needed and included buffers where it made sense. After inputting the cycle times as determined earlier we were able to get a production rate of 3,889 yoyos per day which would allow us to make about 1.42 million yoyos in a year. We then tried to minimize the buffer sizes and was able to achieve a minimum buffer size of 95 [~35s]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79c6df25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79c6df25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Branden: To come up with our YoYo Total Cost, we came up with the Individual cost per part at a production level of 1.4 million (which is the output of our simulation). We included a brief Analysis of Assembly costs to get a total Yo-Yo cost of $2.36. If we look at the cost distribution of our Blue Ring Part, we see that most of our costs are the tooling cost and also labor costs. Material and Machine costs are very small components of the total cost. [~25s]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79c6df256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79c6df256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Branden: This slide here answers the question: can we </a:t>
            </a:r>
            <a:r>
              <a:rPr lang="en"/>
              <a:t>produce</a:t>
            </a:r>
            <a:r>
              <a:rPr lang="en"/>
              <a:t> at 1/10 the cost at 100x the current volume. We see that the cost vs. quantity curve approaches an asymptote, so we don’t think that we wouldn’t be able to produce at 1/10 the cost without changing the variable costs. [~15s]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1pPr>
            <a:lvl2pPr lvl="1">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2pPr>
            <a:lvl3pPr lvl="2">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3pPr>
            <a:lvl4pPr lvl="3">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4pPr>
            <a:lvl5pPr lvl="4">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5pPr>
            <a:lvl6pPr lvl="5">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6pPr>
            <a:lvl7pPr lvl="6">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7pPr>
            <a:lvl8pPr lvl="7">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8pPr>
            <a:lvl9pPr lvl="8">
              <a:spcBef>
                <a:spcPts val="0"/>
              </a:spcBef>
              <a:spcAft>
                <a:spcPts val="0"/>
              </a:spcAft>
              <a:buClr>
                <a:schemeClr val="dk1"/>
              </a:buClr>
              <a:buSzPts val="2800"/>
              <a:buFont typeface="Raleway"/>
              <a:buNone/>
              <a:defRPr sz="28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Raleway"/>
              <a:buChar char="●"/>
              <a:defRPr sz="1800">
                <a:solidFill>
                  <a:schemeClr val="accent3"/>
                </a:solidFill>
                <a:latin typeface="Raleway"/>
                <a:ea typeface="Raleway"/>
                <a:cs typeface="Raleway"/>
                <a:sym typeface="Raleway"/>
              </a:defRPr>
            </a:lvl1pPr>
            <a:lvl2pPr indent="-317500" lvl="1" marL="914400">
              <a:lnSpc>
                <a:spcPct val="115000"/>
              </a:lnSpc>
              <a:spcBef>
                <a:spcPts val="1600"/>
              </a:spcBef>
              <a:spcAft>
                <a:spcPts val="0"/>
              </a:spcAft>
              <a:buClr>
                <a:schemeClr val="accent3"/>
              </a:buClr>
              <a:buSzPts val="1400"/>
              <a:buFont typeface="Raleway"/>
              <a:buChar char="○"/>
              <a:defRPr>
                <a:solidFill>
                  <a:schemeClr val="accent3"/>
                </a:solidFill>
                <a:latin typeface="Raleway"/>
                <a:ea typeface="Raleway"/>
                <a:cs typeface="Raleway"/>
                <a:sym typeface="Raleway"/>
              </a:defRPr>
            </a:lvl2pPr>
            <a:lvl3pPr indent="-317500" lvl="2" marL="1371600">
              <a:lnSpc>
                <a:spcPct val="115000"/>
              </a:lnSpc>
              <a:spcBef>
                <a:spcPts val="1600"/>
              </a:spcBef>
              <a:spcAft>
                <a:spcPts val="0"/>
              </a:spcAft>
              <a:buClr>
                <a:schemeClr val="accent3"/>
              </a:buClr>
              <a:buSzPts val="1400"/>
              <a:buFont typeface="Raleway"/>
              <a:buChar char="■"/>
              <a:defRPr>
                <a:solidFill>
                  <a:schemeClr val="accent3"/>
                </a:solidFill>
                <a:latin typeface="Raleway"/>
                <a:ea typeface="Raleway"/>
                <a:cs typeface="Raleway"/>
                <a:sym typeface="Raleway"/>
              </a:defRPr>
            </a:lvl3pPr>
            <a:lvl4pPr indent="-317500" lvl="3" marL="1828800">
              <a:lnSpc>
                <a:spcPct val="115000"/>
              </a:lnSpc>
              <a:spcBef>
                <a:spcPts val="1600"/>
              </a:spcBef>
              <a:spcAft>
                <a:spcPts val="0"/>
              </a:spcAft>
              <a:buClr>
                <a:schemeClr val="accent3"/>
              </a:buClr>
              <a:buSzPts val="1400"/>
              <a:buFont typeface="Raleway"/>
              <a:buChar char="●"/>
              <a:defRPr>
                <a:solidFill>
                  <a:schemeClr val="accent3"/>
                </a:solidFill>
                <a:latin typeface="Raleway"/>
                <a:ea typeface="Raleway"/>
                <a:cs typeface="Raleway"/>
                <a:sym typeface="Raleway"/>
              </a:defRPr>
            </a:lvl4pPr>
            <a:lvl5pPr indent="-317500" lvl="4" marL="2286000">
              <a:lnSpc>
                <a:spcPct val="115000"/>
              </a:lnSpc>
              <a:spcBef>
                <a:spcPts val="1600"/>
              </a:spcBef>
              <a:spcAft>
                <a:spcPts val="0"/>
              </a:spcAft>
              <a:buClr>
                <a:schemeClr val="accent3"/>
              </a:buClr>
              <a:buSzPts val="1400"/>
              <a:buFont typeface="Raleway"/>
              <a:buChar char="○"/>
              <a:defRPr>
                <a:solidFill>
                  <a:schemeClr val="accent3"/>
                </a:solidFill>
                <a:latin typeface="Raleway"/>
                <a:ea typeface="Raleway"/>
                <a:cs typeface="Raleway"/>
                <a:sym typeface="Raleway"/>
              </a:defRPr>
            </a:lvl5pPr>
            <a:lvl6pPr indent="-317500" lvl="5" marL="2743200">
              <a:lnSpc>
                <a:spcPct val="115000"/>
              </a:lnSpc>
              <a:spcBef>
                <a:spcPts val="1600"/>
              </a:spcBef>
              <a:spcAft>
                <a:spcPts val="0"/>
              </a:spcAft>
              <a:buClr>
                <a:schemeClr val="accent3"/>
              </a:buClr>
              <a:buSzPts val="1400"/>
              <a:buFont typeface="Raleway"/>
              <a:buChar char="■"/>
              <a:defRPr>
                <a:solidFill>
                  <a:schemeClr val="accent3"/>
                </a:solidFill>
                <a:latin typeface="Raleway"/>
                <a:ea typeface="Raleway"/>
                <a:cs typeface="Raleway"/>
                <a:sym typeface="Raleway"/>
              </a:defRPr>
            </a:lvl6pPr>
            <a:lvl7pPr indent="-317500" lvl="6" marL="3200400">
              <a:lnSpc>
                <a:spcPct val="115000"/>
              </a:lnSpc>
              <a:spcBef>
                <a:spcPts val="1600"/>
              </a:spcBef>
              <a:spcAft>
                <a:spcPts val="0"/>
              </a:spcAft>
              <a:buClr>
                <a:schemeClr val="accent3"/>
              </a:buClr>
              <a:buSzPts val="1400"/>
              <a:buFont typeface="Raleway"/>
              <a:buChar char="●"/>
              <a:defRPr>
                <a:solidFill>
                  <a:schemeClr val="accent3"/>
                </a:solidFill>
                <a:latin typeface="Raleway"/>
                <a:ea typeface="Raleway"/>
                <a:cs typeface="Raleway"/>
                <a:sym typeface="Raleway"/>
              </a:defRPr>
            </a:lvl7pPr>
            <a:lvl8pPr indent="-317500" lvl="7" marL="3657600">
              <a:lnSpc>
                <a:spcPct val="115000"/>
              </a:lnSpc>
              <a:spcBef>
                <a:spcPts val="1600"/>
              </a:spcBef>
              <a:spcAft>
                <a:spcPts val="0"/>
              </a:spcAft>
              <a:buClr>
                <a:schemeClr val="accent3"/>
              </a:buClr>
              <a:buSzPts val="1400"/>
              <a:buFont typeface="Raleway"/>
              <a:buChar char="○"/>
              <a:defRPr>
                <a:solidFill>
                  <a:schemeClr val="accent3"/>
                </a:solidFill>
                <a:latin typeface="Raleway"/>
                <a:ea typeface="Raleway"/>
                <a:cs typeface="Raleway"/>
                <a:sym typeface="Raleway"/>
              </a:defRPr>
            </a:lvl8pPr>
            <a:lvl9pPr indent="-317500" lvl="8" marL="4114800">
              <a:lnSpc>
                <a:spcPct val="115000"/>
              </a:lnSpc>
              <a:spcBef>
                <a:spcPts val="1600"/>
              </a:spcBef>
              <a:spcAft>
                <a:spcPts val="1600"/>
              </a:spcAft>
              <a:buClr>
                <a:schemeClr val="accent3"/>
              </a:buClr>
              <a:buSzPts val="1400"/>
              <a:buFont typeface="Raleway"/>
              <a:buChar char="■"/>
              <a:defRPr>
                <a:solidFill>
                  <a:schemeClr val="accent3"/>
                </a:solidFill>
                <a:latin typeface="Raleway"/>
                <a:ea typeface="Raleway"/>
                <a:cs typeface="Raleway"/>
                <a:sym typeface="Ralewa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4.jpg"/><Relationship Id="rId5" Type="http://schemas.openxmlformats.org/officeDocument/2006/relationships/image" Target="../media/image16.jpg"/><Relationship Id="rId6" Type="http://schemas.openxmlformats.org/officeDocument/2006/relationships/image" Target="../media/image6.jp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2.jp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 Reactor Yo-Yo</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JARVIS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1" type="subTitle"/>
          </p:nvPr>
        </p:nvSpPr>
        <p:spPr>
          <a:xfrm>
            <a:off x="515925" y="3047850"/>
            <a:ext cx="9144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Nisal</a:t>
            </a:r>
            <a:endParaRPr/>
          </a:p>
        </p:txBody>
      </p:sp>
      <p:pic>
        <p:nvPicPr>
          <p:cNvPr id="66" name="Google Shape;66;p14"/>
          <p:cNvPicPr preferRelativeResize="0"/>
          <p:nvPr/>
        </p:nvPicPr>
        <p:blipFill rotWithShape="1">
          <a:blip r:embed="rId3">
            <a:alphaModFix/>
          </a:blip>
          <a:srcRect b="6346" l="10047" r="16879" t="18193"/>
          <a:stretch/>
        </p:blipFill>
        <p:spPr>
          <a:xfrm>
            <a:off x="304275" y="1368450"/>
            <a:ext cx="1337700" cy="1381200"/>
          </a:xfrm>
          <a:prstGeom prst="ellipse">
            <a:avLst/>
          </a:prstGeom>
          <a:noFill/>
          <a:ln>
            <a:noFill/>
          </a:ln>
        </p:spPr>
      </p:pic>
      <p:pic>
        <p:nvPicPr>
          <p:cNvPr id="67" name="Google Shape;67;p14"/>
          <p:cNvPicPr preferRelativeResize="0"/>
          <p:nvPr/>
        </p:nvPicPr>
        <p:blipFill>
          <a:blip r:embed="rId4">
            <a:alphaModFix/>
          </a:blip>
          <a:stretch>
            <a:fillRect/>
          </a:stretch>
        </p:blipFill>
        <p:spPr>
          <a:xfrm>
            <a:off x="2072300" y="1368450"/>
            <a:ext cx="1389900" cy="1381200"/>
          </a:xfrm>
          <a:prstGeom prst="ellipse">
            <a:avLst/>
          </a:prstGeom>
          <a:noFill/>
          <a:ln>
            <a:noFill/>
          </a:ln>
        </p:spPr>
      </p:pic>
      <p:pic>
        <p:nvPicPr>
          <p:cNvPr id="68" name="Google Shape;68;p14"/>
          <p:cNvPicPr preferRelativeResize="0"/>
          <p:nvPr/>
        </p:nvPicPr>
        <p:blipFill>
          <a:blip r:embed="rId5">
            <a:alphaModFix/>
          </a:blip>
          <a:stretch>
            <a:fillRect/>
          </a:stretch>
        </p:blipFill>
        <p:spPr>
          <a:xfrm>
            <a:off x="3892525" y="1360350"/>
            <a:ext cx="1389900" cy="1397400"/>
          </a:xfrm>
          <a:prstGeom prst="ellipse">
            <a:avLst/>
          </a:prstGeom>
          <a:noFill/>
          <a:ln>
            <a:noFill/>
          </a:ln>
        </p:spPr>
      </p:pic>
      <p:pic>
        <p:nvPicPr>
          <p:cNvPr id="69" name="Google Shape;69;p14"/>
          <p:cNvPicPr preferRelativeResize="0"/>
          <p:nvPr/>
        </p:nvPicPr>
        <p:blipFill>
          <a:blip r:embed="rId6">
            <a:alphaModFix/>
          </a:blip>
          <a:stretch>
            <a:fillRect/>
          </a:stretch>
        </p:blipFill>
        <p:spPr>
          <a:xfrm>
            <a:off x="5712750" y="1331700"/>
            <a:ext cx="1454700" cy="1454700"/>
          </a:xfrm>
          <a:prstGeom prst="ellipse">
            <a:avLst/>
          </a:prstGeom>
          <a:noFill/>
          <a:ln>
            <a:noFill/>
          </a:ln>
        </p:spPr>
      </p:pic>
      <p:sp>
        <p:nvSpPr>
          <p:cNvPr id="70" name="Google Shape;70;p14"/>
          <p:cNvSpPr txBox="1"/>
          <p:nvPr>
            <p:ph idx="1" type="subTitle"/>
          </p:nvPr>
        </p:nvSpPr>
        <p:spPr>
          <a:xfrm>
            <a:off x="2144500" y="3047850"/>
            <a:ext cx="12456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Helen</a:t>
            </a:r>
            <a:endParaRPr/>
          </a:p>
        </p:txBody>
      </p:sp>
      <p:sp>
        <p:nvSpPr>
          <p:cNvPr id="71" name="Google Shape;71;p14"/>
          <p:cNvSpPr txBox="1"/>
          <p:nvPr>
            <p:ph idx="1" type="subTitle"/>
          </p:nvPr>
        </p:nvSpPr>
        <p:spPr>
          <a:xfrm>
            <a:off x="3964675" y="3047850"/>
            <a:ext cx="12456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Smita</a:t>
            </a:r>
            <a:endParaRPr/>
          </a:p>
        </p:txBody>
      </p:sp>
      <p:sp>
        <p:nvSpPr>
          <p:cNvPr id="72" name="Google Shape;72;p14"/>
          <p:cNvSpPr txBox="1"/>
          <p:nvPr>
            <p:ph idx="1" type="subTitle"/>
          </p:nvPr>
        </p:nvSpPr>
        <p:spPr>
          <a:xfrm>
            <a:off x="5745150" y="3047850"/>
            <a:ext cx="1389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Branden</a:t>
            </a:r>
            <a:endParaRPr/>
          </a:p>
        </p:txBody>
      </p:sp>
      <p:sp>
        <p:nvSpPr>
          <p:cNvPr id="73" name="Google Shape;73;p14"/>
          <p:cNvSpPr txBox="1"/>
          <p:nvPr>
            <p:ph idx="1" type="subTitle"/>
          </p:nvPr>
        </p:nvSpPr>
        <p:spPr>
          <a:xfrm>
            <a:off x="7571675" y="3047850"/>
            <a:ext cx="13899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Matthias</a:t>
            </a:r>
            <a:endParaRPr/>
          </a:p>
        </p:txBody>
      </p:sp>
      <p:pic>
        <p:nvPicPr>
          <p:cNvPr id="74" name="Google Shape;74;p14"/>
          <p:cNvPicPr preferRelativeResize="0"/>
          <p:nvPr/>
        </p:nvPicPr>
        <p:blipFill>
          <a:blip r:embed="rId7">
            <a:alphaModFix/>
          </a:blip>
          <a:stretch>
            <a:fillRect/>
          </a:stretch>
        </p:blipFill>
        <p:spPr>
          <a:xfrm>
            <a:off x="7597775" y="1350600"/>
            <a:ext cx="1337700" cy="14169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6149425" y="1319525"/>
            <a:ext cx="2676000" cy="2629200"/>
          </a:xfrm>
          <a:prstGeom prst="roundRect">
            <a:avLst>
              <a:gd fmla="val 6152"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5"/>
          <p:cNvPicPr preferRelativeResize="0"/>
          <p:nvPr/>
        </p:nvPicPr>
        <p:blipFill rotWithShape="1">
          <a:blip r:embed="rId3">
            <a:alphaModFix/>
          </a:blip>
          <a:srcRect b="0" l="16149" r="0" t="0"/>
          <a:stretch/>
        </p:blipFill>
        <p:spPr>
          <a:xfrm>
            <a:off x="408400" y="1460613"/>
            <a:ext cx="2586175" cy="2488125"/>
          </a:xfrm>
          <a:prstGeom prst="rect">
            <a:avLst/>
          </a:prstGeom>
          <a:noFill/>
          <a:ln>
            <a:noFill/>
          </a:ln>
        </p:spPr>
      </p:pic>
      <p:sp>
        <p:nvSpPr>
          <p:cNvPr id="81" name="Google Shape;81;p15"/>
          <p:cNvSpPr txBox="1"/>
          <p:nvPr>
            <p:ph type="title"/>
          </p:nvPr>
        </p:nvSpPr>
        <p:spPr>
          <a:xfrm>
            <a:off x="2478925" y="76200"/>
            <a:ext cx="16779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a:t>
            </a:r>
            <a:endParaRPr/>
          </a:p>
        </p:txBody>
      </p:sp>
      <p:pic>
        <p:nvPicPr>
          <p:cNvPr id="82" name="Google Shape;82;p15"/>
          <p:cNvPicPr preferRelativeResize="0"/>
          <p:nvPr/>
        </p:nvPicPr>
        <p:blipFill rotWithShape="1">
          <a:blip r:embed="rId4">
            <a:alphaModFix/>
          </a:blip>
          <a:srcRect b="12206" l="3280" r="22989" t="10196"/>
          <a:stretch/>
        </p:blipFill>
        <p:spPr>
          <a:xfrm>
            <a:off x="3288813" y="1319525"/>
            <a:ext cx="2498100" cy="2629200"/>
          </a:xfrm>
          <a:prstGeom prst="roundRect">
            <a:avLst>
              <a:gd fmla="val 4923" name="adj"/>
            </a:avLst>
          </a:prstGeom>
          <a:noFill/>
          <a:ln>
            <a:noFill/>
          </a:ln>
        </p:spPr>
      </p:pic>
      <p:cxnSp>
        <p:nvCxnSpPr>
          <p:cNvPr id="83" name="Google Shape;83;p15"/>
          <p:cNvCxnSpPr/>
          <p:nvPr/>
        </p:nvCxnSpPr>
        <p:spPr>
          <a:xfrm>
            <a:off x="2326525" y="238500"/>
            <a:ext cx="0" cy="344400"/>
          </a:xfrm>
          <a:prstGeom prst="straightConnector1">
            <a:avLst/>
          </a:prstGeom>
          <a:noFill/>
          <a:ln cap="flat" cmpd="sng" w="38100">
            <a:solidFill>
              <a:srgbClr val="4ADFF3"/>
            </a:solidFill>
            <a:prstDash val="solid"/>
            <a:round/>
            <a:headEnd len="med" w="med" type="none"/>
            <a:tailEnd len="med" w="med" type="none"/>
          </a:ln>
        </p:spPr>
      </p:cxnSp>
      <p:sp>
        <p:nvSpPr>
          <p:cNvPr id="84" name="Google Shape;84;p15"/>
          <p:cNvSpPr txBox="1"/>
          <p:nvPr>
            <p:ph type="title"/>
          </p:nvPr>
        </p:nvSpPr>
        <p:spPr>
          <a:xfrm>
            <a:off x="106825" y="76200"/>
            <a:ext cx="21705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Arc Reactor</a:t>
            </a:r>
            <a:endParaRPr b="0"/>
          </a:p>
        </p:txBody>
      </p:sp>
      <p:pic>
        <p:nvPicPr>
          <p:cNvPr id="85" name="Google Shape;85;p15"/>
          <p:cNvPicPr preferRelativeResize="0"/>
          <p:nvPr/>
        </p:nvPicPr>
        <p:blipFill rotWithShape="1">
          <a:blip r:embed="rId5">
            <a:alphaModFix/>
          </a:blip>
          <a:srcRect b="51822" l="6945" r="55368" t="5538"/>
          <a:stretch/>
        </p:blipFill>
        <p:spPr>
          <a:xfrm>
            <a:off x="6457925" y="1390075"/>
            <a:ext cx="1956950" cy="2488100"/>
          </a:xfrm>
          <a:prstGeom prst="rect">
            <a:avLst/>
          </a:prstGeom>
          <a:noFill/>
          <a:ln>
            <a:noFill/>
          </a:ln>
        </p:spPr>
      </p:pic>
      <p:sp>
        <p:nvSpPr>
          <p:cNvPr id="86" name="Google Shape;86;p15"/>
          <p:cNvSpPr/>
          <p:nvPr/>
        </p:nvSpPr>
        <p:spPr>
          <a:xfrm>
            <a:off x="250300" y="1319525"/>
            <a:ext cx="2676000" cy="2629200"/>
          </a:xfrm>
          <a:prstGeom prst="roundRect">
            <a:avLst>
              <a:gd fmla="val 6152"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6"/>
          <p:cNvPicPr preferRelativeResize="0"/>
          <p:nvPr/>
        </p:nvPicPr>
        <p:blipFill>
          <a:blip r:embed="rId3">
            <a:alphaModFix/>
          </a:blip>
          <a:stretch>
            <a:fillRect/>
          </a:stretch>
        </p:blipFill>
        <p:spPr>
          <a:xfrm>
            <a:off x="4572000" y="1309675"/>
            <a:ext cx="3933825" cy="2066925"/>
          </a:xfrm>
          <a:prstGeom prst="rect">
            <a:avLst/>
          </a:prstGeom>
          <a:noFill/>
          <a:ln>
            <a:noFill/>
          </a:ln>
        </p:spPr>
      </p:pic>
      <p:sp>
        <p:nvSpPr>
          <p:cNvPr id="92" name="Google Shape;92;p16"/>
          <p:cNvSpPr txBox="1"/>
          <p:nvPr>
            <p:ph type="title"/>
          </p:nvPr>
        </p:nvSpPr>
        <p:spPr>
          <a:xfrm>
            <a:off x="2478925" y="76200"/>
            <a:ext cx="2468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Design</a:t>
            </a:r>
            <a:endParaRPr/>
          </a:p>
        </p:txBody>
      </p:sp>
      <p:cxnSp>
        <p:nvCxnSpPr>
          <p:cNvPr id="93" name="Google Shape;93;p16"/>
          <p:cNvCxnSpPr/>
          <p:nvPr/>
        </p:nvCxnSpPr>
        <p:spPr>
          <a:xfrm>
            <a:off x="2326525" y="238500"/>
            <a:ext cx="0" cy="344400"/>
          </a:xfrm>
          <a:prstGeom prst="straightConnector1">
            <a:avLst/>
          </a:prstGeom>
          <a:noFill/>
          <a:ln cap="flat" cmpd="sng" w="38100">
            <a:solidFill>
              <a:srgbClr val="4ADFF3"/>
            </a:solidFill>
            <a:prstDash val="solid"/>
            <a:round/>
            <a:headEnd len="med" w="med" type="none"/>
            <a:tailEnd len="med" w="med" type="none"/>
          </a:ln>
        </p:spPr>
      </p:cxnSp>
      <p:sp>
        <p:nvSpPr>
          <p:cNvPr id="94" name="Google Shape;94;p16"/>
          <p:cNvSpPr txBox="1"/>
          <p:nvPr>
            <p:ph type="title"/>
          </p:nvPr>
        </p:nvSpPr>
        <p:spPr>
          <a:xfrm>
            <a:off x="106825" y="76200"/>
            <a:ext cx="21705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Arc Reactor</a:t>
            </a:r>
            <a:endParaRPr b="0"/>
          </a:p>
        </p:txBody>
      </p:sp>
      <p:pic>
        <p:nvPicPr>
          <p:cNvPr id="95" name="Google Shape;95;p16"/>
          <p:cNvPicPr preferRelativeResize="0"/>
          <p:nvPr/>
        </p:nvPicPr>
        <p:blipFill rotWithShape="1">
          <a:blip r:embed="rId4">
            <a:alphaModFix/>
          </a:blip>
          <a:srcRect b="10884" l="36088" r="23616" t="10641"/>
          <a:stretch/>
        </p:blipFill>
        <p:spPr>
          <a:xfrm>
            <a:off x="734125" y="687675"/>
            <a:ext cx="3772152" cy="4132050"/>
          </a:xfrm>
          <a:prstGeom prst="rect">
            <a:avLst/>
          </a:prstGeom>
          <a:noFill/>
          <a:ln>
            <a:noFill/>
          </a:ln>
        </p:spPr>
      </p:pic>
      <p:sp>
        <p:nvSpPr>
          <p:cNvPr id="96" name="Google Shape;96;p16"/>
          <p:cNvSpPr txBox="1"/>
          <p:nvPr/>
        </p:nvSpPr>
        <p:spPr>
          <a:xfrm>
            <a:off x="4886100" y="1993650"/>
            <a:ext cx="108300" cy="252300"/>
          </a:xfrm>
          <a:prstGeom prst="rect">
            <a:avLst/>
          </a:prstGeom>
          <a:solidFill>
            <a:srgbClr val="FF0000">
              <a:alpha val="387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97" name="Google Shape;97;p16"/>
          <p:cNvSpPr txBox="1"/>
          <p:nvPr/>
        </p:nvSpPr>
        <p:spPr>
          <a:xfrm>
            <a:off x="8054325" y="1993650"/>
            <a:ext cx="108300" cy="252300"/>
          </a:xfrm>
          <a:prstGeom prst="rect">
            <a:avLst/>
          </a:prstGeom>
          <a:solidFill>
            <a:srgbClr val="FF0000">
              <a:alpha val="387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cxnSp>
        <p:nvCxnSpPr>
          <p:cNvPr id="98" name="Google Shape;98;p16"/>
          <p:cNvCxnSpPr/>
          <p:nvPr/>
        </p:nvCxnSpPr>
        <p:spPr>
          <a:xfrm rot="10800000">
            <a:off x="5692972" y="1800890"/>
            <a:ext cx="0" cy="121200"/>
          </a:xfrm>
          <a:prstGeom prst="straightConnector1">
            <a:avLst/>
          </a:prstGeom>
          <a:noFill/>
          <a:ln cap="flat" cmpd="sng" w="76200">
            <a:solidFill>
              <a:srgbClr val="0000FF"/>
            </a:solidFill>
            <a:prstDash val="solid"/>
            <a:round/>
            <a:headEnd len="med" w="med" type="none"/>
            <a:tailEnd len="med" w="med" type="none"/>
          </a:ln>
        </p:spPr>
      </p:cxnSp>
      <p:cxnSp>
        <p:nvCxnSpPr>
          <p:cNvPr id="99" name="Google Shape;99;p16"/>
          <p:cNvCxnSpPr/>
          <p:nvPr/>
        </p:nvCxnSpPr>
        <p:spPr>
          <a:xfrm rot="10800000">
            <a:off x="7352697" y="1800890"/>
            <a:ext cx="0" cy="121200"/>
          </a:xfrm>
          <a:prstGeom prst="straightConnector1">
            <a:avLst/>
          </a:prstGeom>
          <a:noFill/>
          <a:ln cap="flat" cmpd="sng" w="76200">
            <a:solidFill>
              <a:srgbClr val="0000FF"/>
            </a:solidFill>
            <a:prstDash val="solid"/>
            <a:round/>
            <a:headEnd len="med" w="med" type="none"/>
            <a:tailEnd len="med" w="med" type="none"/>
          </a:ln>
        </p:spPr>
      </p:cxnSp>
      <p:sp>
        <p:nvSpPr>
          <p:cNvPr id="100" name="Google Shape;100;p16"/>
          <p:cNvSpPr/>
          <p:nvPr/>
        </p:nvSpPr>
        <p:spPr>
          <a:xfrm>
            <a:off x="6146663" y="3535025"/>
            <a:ext cx="179100" cy="179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txBox="1"/>
          <p:nvPr/>
        </p:nvSpPr>
        <p:spPr>
          <a:xfrm>
            <a:off x="6317842" y="3449825"/>
            <a:ext cx="6399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venir"/>
                <a:ea typeface="Avenir"/>
                <a:cs typeface="Avenir"/>
                <a:sym typeface="Avenir"/>
              </a:rPr>
              <a:t>Snap Fit</a:t>
            </a:r>
            <a:endParaRPr sz="1000">
              <a:latin typeface="Avenir"/>
              <a:ea typeface="Avenir"/>
              <a:cs typeface="Avenir"/>
              <a:sym typeface="Avenir"/>
            </a:endParaRPr>
          </a:p>
        </p:txBody>
      </p:sp>
      <p:sp>
        <p:nvSpPr>
          <p:cNvPr id="102" name="Google Shape;102;p16"/>
          <p:cNvSpPr/>
          <p:nvPr/>
        </p:nvSpPr>
        <p:spPr>
          <a:xfrm>
            <a:off x="6146663" y="3799325"/>
            <a:ext cx="179100" cy="179100"/>
          </a:xfrm>
          <a:prstGeom prst="ellipse">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txBox="1"/>
          <p:nvPr/>
        </p:nvSpPr>
        <p:spPr>
          <a:xfrm>
            <a:off x="6317837" y="3714125"/>
            <a:ext cx="6813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Avenir"/>
                <a:ea typeface="Avenir"/>
                <a:cs typeface="Avenir"/>
                <a:sym typeface="Avenir"/>
              </a:rPr>
              <a:t>Press Fit</a:t>
            </a:r>
            <a:endParaRPr sz="1000">
              <a:latin typeface="Avenir"/>
              <a:ea typeface="Avenir"/>
              <a:cs typeface="Avenir"/>
              <a:sym typeface="Avenir"/>
            </a:endParaRPr>
          </a:p>
        </p:txBody>
      </p:sp>
      <p:sp>
        <p:nvSpPr>
          <p:cNvPr id="104" name="Google Shape;104;p16"/>
          <p:cNvSpPr/>
          <p:nvPr/>
        </p:nvSpPr>
        <p:spPr>
          <a:xfrm>
            <a:off x="5945063" y="3297125"/>
            <a:ext cx="1187700" cy="9189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cxnSp>
        <p:nvCxnSpPr>
          <p:cNvPr id="109" name="Google Shape;109;p17"/>
          <p:cNvCxnSpPr/>
          <p:nvPr/>
        </p:nvCxnSpPr>
        <p:spPr>
          <a:xfrm flipH="1">
            <a:off x="2651075" y="3868650"/>
            <a:ext cx="753000" cy="806700"/>
          </a:xfrm>
          <a:prstGeom prst="straightConnector1">
            <a:avLst/>
          </a:prstGeom>
          <a:noFill/>
          <a:ln cap="flat" cmpd="sng" w="9525">
            <a:solidFill>
              <a:srgbClr val="000000"/>
            </a:solidFill>
            <a:prstDash val="solid"/>
            <a:round/>
            <a:headEnd len="med" w="med" type="none"/>
            <a:tailEnd len="med" w="med" type="none"/>
          </a:ln>
        </p:spPr>
      </p:cxnSp>
      <p:sp>
        <p:nvSpPr>
          <p:cNvPr id="110" name="Google Shape;110;p17"/>
          <p:cNvSpPr txBox="1"/>
          <p:nvPr/>
        </p:nvSpPr>
        <p:spPr>
          <a:xfrm>
            <a:off x="1467950" y="4343769"/>
            <a:ext cx="6813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Base</a:t>
            </a:r>
            <a:endParaRPr>
              <a:latin typeface="Avenir"/>
              <a:ea typeface="Avenir"/>
              <a:cs typeface="Avenir"/>
              <a:sym typeface="Avenir"/>
            </a:endParaRPr>
          </a:p>
        </p:txBody>
      </p:sp>
      <p:cxnSp>
        <p:nvCxnSpPr>
          <p:cNvPr id="111" name="Google Shape;111;p17"/>
          <p:cNvCxnSpPr/>
          <p:nvPr/>
        </p:nvCxnSpPr>
        <p:spPr>
          <a:xfrm rot="10800000">
            <a:off x="1557225" y="4666525"/>
            <a:ext cx="1102800" cy="0"/>
          </a:xfrm>
          <a:prstGeom prst="straightConnector1">
            <a:avLst/>
          </a:prstGeom>
          <a:noFill/>
          <a:ln cap="flat" cmpd="sng" w="9525">
            <a:solidFill>
              <a:srgbClr val="000000"/>
            </a:solidFill>
            <a:prstDash val="solid"/>
            <a:round/>
            <a:headEnd len="med" w="med" type="none"/>
            <a:tailEnd len="med" w="med" type="none"/>
          </a:ln>
        </p:spPr>
      </p:cxnSp>
      <p:sp>
        <p:nvSpPr>
          <p:cNvPr id="112" name="Google Shape;112;p17"/>
          <p:cNvSpPr txBox="1"/>
          <p:nvPr/>
        </p:nvSpPr>
        <p:spPr>
          <a:xfrm>
            <a:off x="1467950" y="4630651"/>
            <a:ext cx="15954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DFF3"/>
                </a:solidFill>
                <a:latin typeface="Avenir"/>
                <a:ea typeface="Avenir"/>
                <a:cs typeface="Avenir"/>
                <a:sym typeface="Avenir"/>
              </a:rPr>
              <a:t>Injection Molded</a:t>
            </a:r>
            <a:endParaRPr sz="1000">
              <a:solidFill>
                <a:srgbClr val="4ADFF3"/>
              </a:solidFill>
              <a:latin typeface="Avenir"/>
              <a:ea typeface="Avenir"/>
              <a:cs typeface="Avenir"/>
              <a:sym typeface="Avenir"/>
            </a:endParaRPr>
          </a:p>
        </p:txBody>
      </p:sp>
      <p:cxnSp>
        <p:nvCxnSpPr>
          <p:cNvPr id="113" name="Google Shape;113;p17"/>
          <p:cNvCxnSpPr/>
          <p:nvPr/>
        </p:nvCxnSpPr>
        <p:spPr>
          <a:xfrm flipH="1">
            <a:off x="2651075" y="2896875"/>
            <a:ext cx="753000" cy="806700"/>
          </a:xfrm>
          <a:prstGeom prst="straightConnector1">
            <a:avLst/>
          </a:prstGeom>
          <a:noFill/>
          <a:ln cap="flat" cmpd="sng" w="9525">
            <a:solidFill>
              <a:srgbClr val="000000"/>
            </a:solidFill>
            <a:prstDash val="solid"/>
            <a:round/>
            <a:headEnd len="med" w="med" type="none"/>
            <a:tailEnd len="med" w="med" type="none"/>
          </a:ln>
        </p:spPr>
      </p:cxnSp>
      <p:sp>
        <p:nvSpPr>
          <p:cNvPr id="114" name="Google Shape;114;p17"/>
          <p:cNvSpPr txBox="1"/>
          <p:nvPr/>
        </p:nvSpPr>
        <p:spPr>
          <a:xfrm>
            <a:off x="1467950" y="3372000"/>
            <a:ext cx="11028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Blue Ring</a:t>
            </a:r>
            <a:endParaRPr>
              <a:latin typeface="Avenir"/>
              <a:ea typeface="Avenir"/>
              <a:cs typeface="Avenir"/>
              <a:sym typeface="Avenir"/>
            </a:endParaRPr>
          </a:p>
        </p:txBody>
      </p:sp>
      <p:cxnSp>
        <p:nvCxnSpPr>
          <p:cNvPr id="115" name="Google Shape;115;p17"/>
          <p:cNvCxnSpPr/>
          <p:nvPr/>
        </p:nvCxnSpPr>
        <p:spPr>
          <a:xfrm rot="10800000">
            <a:off x="1557225" y="3694750"/>
            <a:ext cx="1102800" cy="0"/>
          </a:xfrm>
          <a:prstGeom prst="straightConnector1">
            <a:avLst/>
          </a:prstGeom>
          <a:noFill/>
          <a:ln cap="flat" cmpd="sng" w="9525">
            <a:solidFill>
              <a:srgbClr val="000000"/>
            </a:solidFill>
            <a:prstDash val="solid"/>
            <a:round/>
            <a:headEnd len="med" w="med" type="none"/>
            <a:tailEnd len="med" w="med" type="none"/>
          </a:ln>
        </p:spPr>
      </p:cxnSp>
      <p:sp>
        <p:nvSpPr>
          <p:cNvPr id="116" name="Google Shape;116;p17"/>
          <p:cNvSpPr txBox="1"/>
          <p:nvPr/>
        </p:nvSpPr>
        <p:spPr>
          <a:xfrm>
            <a:off x="1467950" y="3658876"/>
            <a:ext cx="15954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DFF3"/>
                </a:solidFill>
                <a:latin typeface="Avenir"/>
                <a:ea typeface="Avenir"/>
                <a:cs typeface="Avenir"/>
                <a:sym typeface="Avenir"/>
              </a:rPr>
              <a:t>Injection Molded</a:t>
            </a:r>
            <a:endParaRPr sz="1000">
              <a:solidFill>
                <a:srgbClr val="4ADFF3"/>
              </a:solidFill>
              <a:latin typeface="Avenir"/>
              <a:ea typeface="Avenir"/>
              <a:cs typeface="Avenir"/>
              <a:sym typeface="Avenir"/>
            </a:endParaRPr>
          </a:p>
        </p:txBody>
      </p:sp>
      <p:cxnSp>
        <p:nvCxnSpPr>
          <p:cNvPr id="117" name="Google Shape;117;p17"/>
          <p:cNvCxnSpPr/>
          <p:nvPr/>
        </p:nvCxnSpPr>
        <p:spPr>
          <a:xfrm flipH="1">
            <a:off x="5819450" y="1533550"/>
            <a:ext cx="753000" cy="806700"/>
          </a:xfrm>
          <a:prstGeom prst="straightConnector1">
            <a:avLst/>
          </a:prstGeom>
          <a:noFill/>
          <a:ln cap="flat" cmpd="sng" w="9525">
            <a:solidFill>
              <a:srgbClr val="000000"/>
            </a:solidFill>
            <a:prstDash val="solid"/>
            <a:round/>
            <a:headEnd len="med" w="med" type="none"/>
            <a:tailEnd len="med" w="med" type="none"/>
          </a:ln>
        </p:spPr>
      </p:cxnSp>
      <p:sp>
        <p:nvSpPr>
          <p:cNvPr id="118" name="Google Shape;118;p17"/>
          <p:cNvSpPr txBox="1"/>
          <p:nvPr/>
        </p:nvSpPr>
        <p:spPr>
          <a:xfrm>
            <a:off x="6265450" y="1210825"/>
            <a:ext cx="1512600" cy="34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Avenir"/>
                <a:ea typeface="Avenir"/>
                <a:cs typeface="Avenir"/>
                <a:sym typeface="Avenir"/>
              </a:rPr>
              <a:t>Gold Ring</a:t>
            </a:r>
            <a:endParaRPr>
              <a:latin typeface="Avenir"/>
              <a:ea typeface="Avenir"/>
              <a:cs typeface="Avenir"/>
              <a:sym typeface="Avenir"/>
            </a:endParaRPr>
          </a:p>
        </p:txBody>
      </p:sp>
      <p:cxnSp>
        <p:nvCxnSpPr>
          <p:cNvPr id="119" name="Google Shape;119;p17"/>
          <p:cNvCxnSpPr/>
          <p:nvPr/>
        </p:nvCxnSpPr>
        <p:spPr>
          <a:xfrm rot="10800000">
            <a:off x="6572096" y="1533585"/>
            <a:ext cx="1102800" cy="0"/>
          </a:xfrm>
          <a:prstGeom prst="straightConnector1">
            <a:avLst/>
          </a:prstGeom>
          <a:noFill/>
          <a:ln cap="flat" cmpd="sng" w="9525">
            <a:solidFill>
              <a:srgbClr val="000000"/>
            </a:solidFill>
            <a:prstDash val="solid"/>
            <a:round/>
            <a:headEnd len="med" w="med" type="none"/>
            <a:tailEnd len="med" w="med" type="none"/>
          </a:ln>
        </p:spPr>
      </p:cxnSp>
      <p:sp>
        <p:nvSpPr>
          <p:cNvPr id="120" name="Google Shape;120;p17"/>
          <p:cNvSpPr txBox="1"/>
          <p:nvPr/>
        </p:nvSpPr>
        <p:spPr>
          <a:xfrm>
            <a:off x="6182503" y="1497712"/>
            <a:ext cx="1595400" cy="34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4ADFF3"/>
                </a:solidFill>
                <a:latin typeface="Avenir"/>
                <a:ea typeface="Avenir"/>
                <a:cs typeface="Avenir"/>
                <a:sym typeface="Avenir"/>
              </a:rPr>
              <a:t>Overmolded</a:t>
            </a:r>
            <a:endParaRPr sz="1000">
              <a:solidFill>
                <a:srgbClr val="4ADFF3"/>
              </a:solidFill>
              <a:latin typeface="Avenir"/>
              <a:ea typeface="Avenir"/>
              <a:cs typeface="Avenir"/>
              <a:sym typeface="Avenir"/>
            </a:endParaRPr>
          </a:p>
        </p:txBody>
      </p:sp>
      <p:cxnSp>
        <p:nvCxnSpPr>
          <p:cNvPr id="121" name="Google Shape;121;p17"/>
          <p:cNvCxnSpPr/>
          <p:nvPr/>
        </p:nvCxnSpPr>
        <p:spPr>
          <a:xfrm flipH="1">
            <a:off x="5112825" y="900875"/>
            <a:ext cx="753000" cy="806700"/>
          </a:xfrm>
          <a:prstGeom prst="straightConnector1">
            <a:avLst/>
          </a:prstGeom>
          <a:noFill/>
          <a:ln cap="flat" cmpd="sng" w="9525">
            <a:solidFill>
              <a:srgbClr val="000000"/>
            </a:solidFill>
            <a:prstDash val="solid"/>
            <a:round/>
            <a:headEnd len="med" w="med" type="none"/>
            <a:tailEnd len="med" w="med" type="none"/>
          </a:ln>
        </p:spPr>
      </p:cxnSp>
      <p:sp>
        <p:nvSpPr>
          <p:cNvPr id="122" name="Google Shape;122;p17"/>
          <p:cNvSpPr txBox="1"/>
          <p:nvPr/>
        </p:nvSpPr>
        <p:spPr>
          <a:xfrm>
            <a:off x="5558825" y="578150"/>
            <a:ext cx="1512600" cy="34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Avenir"/>
                <a:ea typeface="Avenir"/>
                <a:cs typeface="Avenir"/>
                <a:sym typeface="Avenir"/>
              </a:rPr>
              <a:t>Centerpiece</a:t>
            </a:r>
            <a:endParaRPr>
              <a:latin typeface="Avenir"/>
              <a:ea typeface="Avenir"/>
              <a:cs typeface="Avenir"/>
              <a:sym typeface="Avenir"/>
            </a:endParaRPr>
          </a:p>
        </p:txBody>
      </p:sp>
      <p:cxnSp>
        <p:nvCxnSpPr>
          <p:cNvPr id="123" name="Google Shape;123;p17"/>
          <p:cNvCxnSpPr/>
          <p:nvPr/>
        </p:nvCxnSpPr>
        <p:spPr>
          <a:xfrm rot="10800000">
            <a:off x="5865471" y="900910"/>
            <a:ext cx="1102800" cy="0"/>
          </a:xfrm>
          <a:prstGeom prst="straightConnector1">
            <a:avLst/>
          </a:prstGeom>
          <a:noFill/>
          <a:ln cap="flat" cmpd="sng" w="9525">
            <a:solidFill>
              <a:srgbClr val="000000"/>
            </a:solidFill>
            <a:prstDash val="solid"/>
            <a:round/>
            <a:headEnd len="med" w="med" type="none"/>
            <a:tailEnd len="med" w="med" type="none"/>
          </a:ln>
        </p:spPr>
      </p:cxnSp>
      <p:sp>
        <p:nvSpPr>
          <p:cNvPr id="124" name="Google Shape;124;p17"/>
          <p:cNvSpPr txBox="1"/>
          <p:nvPr/>
        </p:nvSpPr>
        <p:spPr>
          <a:xfrm>
            <a:off x="5475878" y="865037"/>
            <a:ext cx="1595400" cy="34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rgbClr val="4ADFF3"/>
                </a:solidFill>
                <a:latin typeface="Avenir"/>
                <a:ea typeface="Avenir"/>
                <a:cs typeface="Avenir"/>
                <a:sym typeface="Avenir"/>
              </a:rPr>
              <a:t>Thermoformed</a:t>
            </a:r>
            <a:endParaRPr sz="1000">
              <a:solidFill>
                <a:srgbClr val="4ADFF3"/>
              </a:solidFill>
              <a:latin typeface="Avenir"/>
              <a:ea typeface="Avenir"/>
              <a:cs typeface="Avenir"/>
              <a:sym typeface="Avenir"/>
            </a:endParaRPr>
          </a:p>
        </p:txBody>
      </p:sp>
      <p:pic>
        <p:nvPicPr>
          <p:cNvPr id="125" name="Google Shape;125;p17"/>
          <p:cNvPicPr preferRelativeResize="0"/>
          <p:nvPr/>
        </p:nvPicPr>
        <p:blipFill rotWithShape="1">
          <a:blip r:embed="rId3">
            <a:alphaModFix/>
          </a:blip>
          <a:srcRect b="16037" l="41376" r="28071" t="12590"/>
          <a:stretch/>
        </p:blipFill>
        <p:spPr>
          <a:xfrm>
            <a:off x="2723275" y="123975"/>
            <a:ext cx="3736051" cy="4909448"/>
          </a:xfrm>
          <a:prstGeom prst="rect">
            <a:avLst/>
          </a:prstGeom>
          <a:noFill/>
          <a:ln>
            <a:noFill/>
          </a:ln>
        </p:spPr>
      </p:pic>
      <p:cxnSp>
        <p:nvCxnSpPr>
          <p:cNvPr id="126" name="Google Shape;126;p17"/>
          <p:cNvCxnSpPr/>
          <p:nvPr/>
        </p:nvCxnSpPr>
        <p:spPr>
          <a:xfrm flipH="1">
            <a:off x="3176925" y="977825"/>
            <a:ext cx="753000" cy="806700"/>
          </a:xfrm>
          <a:prstGeom prst="straightConnector1">
            <a:avLst/>
          </a:prstGeom>
          <a:noFill/>
          <a:ln cap="flat" cmpd="sng" w="9525">
            <a:solidFill>
              <a:srgbClr val="000000"/>
            </a:solidFill>
            <a:prstDash val="solid"/>
            <a:round/>
            <a:headEnd len="med" w="med" type="none"/>
            <a:tailEnd len="med" w="med" type="none"/>
          </a:ln>
        </p:spPr>
      </p:cxnSp>
      <p:sp>
        <p:nvSpPr>
          <p:cNvPr id="127" name="Google Shape;127;p17"/>
          <p:cNvSpPr txBox="1"/>
          <p:nvPr/>
        </p:nvSpPr>
        <p:spPr>
          <a:xfrm>
            <a:off x="1993800" y="1452950"/>
            <a:ext cx="11028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nir"/>
                <a:ea typeface="Avenir"/>
                <a:cs typeface="Avenir"/>
                <a:sym typeface="Avenir"/>
              </a:rPr>
              <a:t>Grey</a:t>
            </a:r>
            <a:r>
              <a:rPr lang="en">
                <a:latin typeface="Avenir"/>
                <a:ea typeface="Avenir"/>
                <a:cs typeface="Avenir"/>
                <a:sym typeface="Avenir"/>
              </a:rPr>
              <a:t> Ring</a:t>
            </a:r>
            <a:endParaRPr>
              <a:latin typeface="Avenir"/>
              <a:ea typeface="Avenir"/>
              <a:cs typeface="Avenir"/>
              <a:sym typeface="Avenir"/>
            </a:endParaRPr>
          </a:p>
        </p:txBody>
      </p:sp>
      <p:cxnSp>
        <p:nvCxnSpPr>
          <p:cNvPr id="128" name="Google Shape;128;p17"/>
          <p:cNvCxnSpPr/>
          <p:nvPr/>
        </p:nvCxnSpPr>
        <p:spPr>
          <a:xfrm rot="10800000">
            <a:off x="2083075" y="1775700"/>
            <a:ext cx="1102800" cy="0"/>
          </a:xfrm>
          <a:prstGeom prst="straightConnector1">
            <a:avLst/>
          </a:prstGeom>
          <a:noFill/>
          <a:ln cap="flat" cmpd="sng" w="9525">
            <a:solidFill>
              <a:srgbClr val="000000"/>
            </a:solidFill>
            <a:prstDash val="solid"/>
            <a:round/>
            <a:headEnd len="med" w="med" type="none"/>
            <a:tailEnd len="med" w="med" type="none"/>
          </a:ln>
        </p:spPr>
      </p:cxnSp>
      <p:sp>
        <p:nvSpPr>
          <p:cNvPr id="129" name="Google Shape;129;p17"/>
          <p:cNvSpPr txBox="1"/>
          <p:nvPr/>
        </p:nvSpPr>
        <p:spPr>
          <a:xfrm>
            <a:off x="1993800" y="1739826"/>
            <a:ext cx="1595400" cy="3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DFF3"/>
                </a:solidFill>
                <a:latin typeface="Avenir"/>
                <a:ea typeface="Avenir"/>
                <a:cs typeface="Avenir"/>
                <a:sym typeface="Avenir"/>
              </a:rPr>
              <a:t>Injection Molded</a:t>
            </a:r>
            <a:endParaRPr sz="1000">
              <a:solidFill>
                <a:srgbClr val="4ADFF3"/>
              </a:solidFill>
              <a:latin typeface="Avenir"/>
              <a:ea typeface="Avenir"/>
              <a:cs typeface="Avenir"/>
              <a:sym typeface="Avenir"/>
            </a:endParaRPr>
          </a:p>
        </p:txBody>
      </p:sp>
      <p:sp>
        <p:nvSpPr>
          <p:cNvPr id="130" name="Google Shape;130;p17"/>
          <p:cNvSpPr txBox="1"/>
          <p:nvPr>
            <p:ph type="title"/>
          </p:nvPr>
        </p:nvSpPr>
        <p:spPr>
          <a:xfrm>
            <a:off x="2478925" y="76200"/>
            <a:ext cx="2468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Explode</a:t>
            </a:r>
            <a:endParaRPr/>
          </a:p>
        </p:txBody>
      </p:sp>
      <p:cxnSp>
        <p:nvCxnSpPr>
          <p:cNvPr id="131" name="Google Shape;131;p17"/>
          <p:cNvCxnSpPr/>
          <p:nvPr/>
        </p:nvCxnSpPr>
        <p:spPr>
          <a:xfrm>
            <a:off x="2326525" y="238500"/>
            <a:ext cx="0" cy="344400"/>
          </a:xfrm>
          <a:prstGeom prst="straightConnector1">
            <a:avLst/>
          </a:prstGeom>
          <a:noFill/>
          <a:ln cap="flat" cmpd="sng" w="38100">
            <a:solidFill>
              <a:srgbClr val="4ADFF3"/>
            </a:solidFill>
            <a:prstDash val="solid"/>
            <a:round/>
            <a:headEnd len="med" w="med" type="none"/>
            <a:tailEnd len="med" w="med" type="none"/>
          </a:ln>
        </p:spPr>
      </p:cxnSp>
      <p:sp>
        <p:nvSpPr>
          <p:cNvPr id="132" name="Google Shape;132;p17"/>
          <p:cNvSpPr txBox="1"/>
          <p:nvPr>
            <p:ph type="title"/>
          </p:nvPr>
        </p:nvSpPr>
        <p:spPr>
          <a:xfrm>
            <a:off x="106825" y="76200"/>
            <a:ext cx="21705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Arc Reactor</a:t>
            </a:r>
            <a:endParaRPr b="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8"/>
          <p:cNvPicPr preferRelativeResize="0"/>
          <p:nvPr/>
        </p:nvPicPr>
        <p:blipFill>
          <a:blip r:embed="rId3">
            <a:alphaModFix/>
          </a:blip>
          <a:stretch>
            <a:fillRect/>
          </a:stretch>
        </p:blipFill>
        <p:spPr>
          <a:xfrm>
            <a:off x="194925" y="745200"/>
            <a:ext cx="7412999" cy="3185475"/>
          </a:xfrm>
          <a:prstGeom prst="rect">
            <a:avLst/>
          </a:prstGeom>
          <a:noFill/>
          <a:ln>
            <a:noFill/>
          </a:ln>
        </p:spPr>
      </p:pic>
      <p:sp>
        <p:nvSpPr>
          <p:cNvPr id="138" name="Google Shape;138;p18"/>
          <p:cNvSpPr txBox="1"/>
          <p:nvPr>
            <p:ph type="title"/>
          </p:nvPr>
        </p:nvSpPr>
        <p:spPr>
          <a:xfrm>
            <a:off x="2478925" y="76200"/>
            <a:ext cx="2468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Factory Tour</a:t>
            </a:r>
            <a:endParaRPr/>
          </a:p>
        </p:txBody>
      </p:sp>
      <p:cxnSp>
        <p:nvCxnSpPr>
          <p:cNvPr id="139" name="Google Shape;139;p18"/>
          <p:cNvCxnSpPr/>
          <p:nvPr/>
        </p:nvCxnSpPr>
        <p:spPr>
          <a:xfrm>
            <a:off x="2326525" y="238500"/>
            <a:ext cx="0" cy="344400"/>
          </a:xfrm>
          <a:prstGeom prst="straightConnector1">
            <a:avLst/>
          </a:prstGeom>
          <a:noFill/>
          <a:ln cap="flat" cmpd="sng" w="38100">
            <a:solidFill>
              <a:srgbClr val="4ADFF3"/>
            </a:solidFill>
            <a:prstDash val="solid"/>
            <a:round/>
            <a:headEnd len="med" w="med" type="none"/>
            <a:tailEnd len="med" w="med" type="none"/>
          </a:ln>
        </p:spPr>
      </p:cxnSp>
      <p:sp>
        <p:nvSpPr>
          <p:cNvPr id="140" name="Google Shape;140;p18"/>
          <p:cNvSpPr txBox="1"/>
          <p:nvPr>
            <p:ph type="title"/>
          </p:nvPr>
        </p:nvSpPr>
        <p:spPr>
          <a:xfrm>
            <a:off x="106825" y="76200"/>
            <a:ext cx="21705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Arc Reactor</a:t>
            </a:r>
            <a:endParaRPr b="0"/>
          </a:p>
        </p:txBody>
      </p:sp>
      <p:pic>
        <p:nvPicPr>
          <p:cNvPr id="141" name="Google Shape;141;p18"/>
          <p:cNvPicPr preferRelativeResize="0"/>
          <p:nvPr/>
        </p:nvPicPr>
        <p:blipFill>
          <a:blip r:embed="rId4">
            <a:alphaModFix/>
          </a:blip>
          <a:stretch>
            <a:fillRect/>
          </a:stretch>
        </p:blipFill>
        <p:spPr>
          <a:xfrm>
            <a:off x="4304775" y="2975078"/>
            <a:ext cx="4708326" cy="1993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9"/>
          <p:cNvPicPr preferRelativeResize="0"/>
          <p:nvPr/>
        </p:nvPicPr>
        <p:blipFill rotWithShape="1">
          <a:blip r:embed="rId3">
            <a:alphaModFix/>
          </a:blip>
          <a:srcRect b="0" l="0" r="0" t="0"/>
          <a:stretch/>
        </p:blipFill>
        <p:spPr>
          <a:xfrm>
            <a:off x="427425" y="725100"/>
            <a:ext cx="8289153" cy="4265999"/>
          </a:xfrm>
          <a:prstGeom prst="rect">
            <a:avLst/>
          </a:prstGeom>
          <a:noFill/>
          <a:ln>
            <a:noFill/>
          </a:ln>
        </p:spPr>
      </p:pic>
      <p:sp>
        <p:nvSpPr>
          <p:cNvPr id="147" name="Google Shape;147;p19"/>
          <p:cNvSpPr txBox="1"/>
          <p:nvPr>
            <p:ph type="title"/>
          </p:nvPr>
        </p:nvSpPr>
        <p:spPr>
          <a:xfrm>
            <a:off x="2478925" y="76200"/>
            <a:ext cx="2468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Factory Tour</a:t>
            </a:r>
            <a:endParaRPr/>
          </a:p>
        </p:txBody>
      </p:sp>
      <p:cxnSp>
        <p:nvCxnSpPr>
          <p:cNvPr id="148" name="Google Shape;148;p19"/>
          <p:cNvCxnSpPr/>
          <p:nvPr/>
        </p:nvCxnSpPr>
        <p:spPr>
          <a:xfrm>
            <a:off x="2326525" y="238500"/>
            <a:ext cx="0" cy="344400"/>
          </a:xfrm>
          <a:prstGeom prst="straightConnector1">
            <a:avLst/>
          </a:prstGeom>
          <a:noFill/>
          <a:ln cap="flat" cmpd="sng" w="38100">
            <a:solidFill>
              <a:srgbClr val="4ADFF3"/>
            </a:solidFill>
            <a:prstDash val="solid"/>
            <a:round/>
            <a:headEnd len="med" w="med" type="none"/>
            <a:tailEnd len="med" w="med" type="none"/>
          </a:ln>
        </p:spPr>
      </p:cxnSp>
      <p:sp>
        <p:nvSpPr>
          <p:cNvPr id="149" name="Google Shape;149;p19"/>
          <p:cNvSpPr txBox="1"/>
          <p:nvPr>
            <p:ph type="title"/>
          </p:nvPr>
        </p:nvSpPr>
        <p:spPr>
          <a:xfrm>
            <a:off x="106825" y="76200"/>
            <a:ext cx="21705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Arc Reactor</a:t>
            </a:r>
            <a:endParaRPr b="0"/>
          </a:p>
        </p:txBody>
      </p:sp>
      <p:sp>
        <p:nvSpPr>
          <p:cNvPr id="150" name="Google Shape;150;p19"/>
          <p:cNvSpPr txBox="1"/>
          <p:nvPr/>
        </p:nvSpPr>
        <p:spPr>
          <a:xfrm>
            <a:off x="7013475" y="3890950"/>
            <a:ext cx="1703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3,889 yoyos/ day</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2.7 yoyos/minute</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1.42 million yoyos per year</a:t>
            </a:r>
            <a:endParaRPr>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2478925" y="76200"/>
            <a:ext cx="2468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Analysis</a:t>
            </a:r>
            <a:endParaRPr/>
          </a:p>
        </p:txBody>
      </p:sp>
      <p:cxnSp>
        <p:nvCxnSpPr>
          <p:cNvPr id="156" name="Google Shape;156;p20"/>
          <p:cNvCxnSpPr/>
          <p:nvPr/>
        </p:nvCxnSpPr>
        <p:spPr>
          <a:xfrm>
            <a:off x="2326525" y="238500"/>
            <a:ext cx="0" cy="344400"/>
          </a:xfrm>
          <a:prstGeom prst="straightConnector1">
            <a:avLst/>
          </a:prstGeom>
          <a:noFill/>
          <a:ln cap="flat" cmpd="sng" w="38100">
            <a:solidFill>
              <a:srgbClr val="4ADFF3"/>
            </a:solidFill>
            <a:prstDash val="solid"/>
            <a:round/>
            <a:headEnd len="med" w="med" type="none"/>
            <a:tailEnd len="med" w="med" type="none"/>
          </a:ln>
        </p:spPr>
      </p:cxnSp>
      <p:sp>
        <p:nvSpPr>
          <p:cNvPr id="157" name="Google Shape;157;p20"/>
          <p:cNvSpPr txBox="1"/>
          <p:nvPr>
            <p:ph type="title"/>
          </p:nvPr>
        </p:nvSpPr>
        <p:spPr>
          <a:xfrm>
            <a:off x="106825" y="76200"/>
            <a:ext cx="21705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Arc Reactor</a:t>
            </a:r>
            <a:endParaRPr b="0"/>
          </a:p>
        </p:txBody>
      </p:sp>
      <p:graphicFrame>
        <p:nvGraphicFramePr>
          <p:cNvPr id="158" name="Google Shape;158;p20"/>
          <p:cNvGraphicFramePr/>
          <p:nvPr/>
        </p:nvGraphicFramePr>
        <p:xfrm>
          <a:off x="230650" y="807225"/>
          <a:ext cx="3000000" cy="3000000"/>
        </p:xfrm>
        <a:graphic>
          <a:graphicData uri="http://schemas.openxmlformats.org/drawingml/2006/table">
            <a:tbl>
              <a:tblPr>
                <a:noFill/>
                <a:tableStyleId>{C4EF8845-9638-4715-99B9-259E31FD1247}</a:tableStyleId>
              </a:tblPr>
              <a:tblGrid>
                <a:gridCol w="3252825"/>
                <a:gridCol w="3252825"/>
              </a:tblGrid>
              <a:tr h="272025">
                <a:tc>
                  <a:txBody>
                    <a:bodyPr/>
                    <a:lstStyle/>
                    <a:p>
                      <a:pPr indent="0" lvl="0" marL="0" rtl="0" algn="l">
                        <a:spcBef>
                          <a:spcPts val="0"/>
                        </a:spcBef>
                        <a:spcAft>
                          <a:spcPts val="0"/>
                        </a:spcAft>
                        <a:buNone/>
                      </a:pPr>
                      <a:r>
                        <a:rPr b="1" lang="en" sz="1100"/>
                        <a:t>Part Cost @ production level of 1,400,000</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300"/>
                        <a:t>Cost ($)</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Base</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0.50 </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Radial Ring</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0.43 </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Blue Snap Ring</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0.44 </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Grey Snap Ring</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0.37 </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Center Feature</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0.08 </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Nuts</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0.10 </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String</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0.05 </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Threaded rod</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0.15 </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0150">
                <a:tc>
                  <a:txBody>
                    <a:bodyPr/>
                    <a:lstStyle/>
                    <a:p>
                      <a:pPr indent="0" lvl="0" marL="0" rtl="0" algn="l">
                        <a:spcBef>
                          <a:spcPts val="0"/>
                        </a:spcBef>
                        <a:spcAft>
                          <a:spcPts val="0"/>
                        </a:spcAft>
                        <a:buNone/>
                      </a:pPr>
                      <a:r>
                        <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0150">
                <a:tc>
                  <a:txBody>
                    <a:bodyPr/>
                    <a:lstStyle/>
                    <a:p>
                      <a:pPr indent="0" lvl="0" marL="0" rtl="0" algn="l">
                        <a:spcBef>
                          <a:spcPts val="0"/>
                        </a:spcBef>
                        <a:spcAft>
                          <a:spcPts val="0"/>
                        </a:spcAft>
                        <a:buNone/>
                      </a:pPr>
                      <a:r>
                        <a:rPr b="1" lang="en" sz="1100"/>
                        <a:t>Assembly Cost @ production level</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Assembly Worker</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$15/hour</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Time to assembly Yo-yo</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1min</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lang="en" sz="1100"/>
                        <a:t>Total cost per Yo-Yo</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100"/>
                        <a:t>0.25</a:t>
                      </a:r>
                      <a:endParaRPr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70150">
                <a:tc>
                  <a:txBody>
                    <a:bodyPr/>
                    <a:lstStyle/>
                    <a:p>
                      <a:pPr indent="0" lvl="0" marL="0" rtl="0" algn="l">
                        <a:spcBef>
                          <a:spcPts val="0"/>
                        </a:spcBef>
                        <a:spcAft>
                          <a:spcPts val="0"/>
                        </a:spcAft>
                        <a:buNone/>
                      </a:pPr>
                      <a:r>
                        <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r h="243875">
                <a:tc>
                  <a:txBody>
                    <a:bodyPr/>
                    <a:lstStyle/>
                    <a:p>
                      <a:pPr indent="0" lvl="0" marL="0" rtl="0" algn="l">
                        <a:spcBef>
                          <a:spcPts val="0"/>
                        </a:spcBef>
                        <a:spcAft>
                          <a:spcPts val="0"/>
                        </a:spcAft>
                        <a:buNone/>
                      </a:pPr>
                      <a:r>
                        <a:rPr b="1" lang="en" sz="1100"/>
                        <a:t>Total Cost</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sz="1100"/>
                        <a:t>$2.36 </a:t>
                      </a:r>
                      <a:endParaRPr b="1" sz="1300"/>
                    </a:p>
                  </a:txBody>
                  <a:tcPr marT="12700" marB="63500" marR="12700" marL="12700" anchor="b">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12700">
                      <a:solidFill>
                        <a:srgbClr val="000000">
                          <a:alpha val="0"/>
                        </a:srgbClr>
                      </a:solidFill>
                      <a:prstDash val="solid"/>
                      <a:round/>
                      <a:headEnd len="sm" w="sm" type="none"/>
                      <a:tailEnd len="sm" w="sm" type="none"/>
                    </a:lnT>
                    <a:lnB cap="flat" cmpd="sng" w="12700">
                      <a:solidFill>
                        <a:srgbClr val="000000">
                          <a:alpha val="0"/>
                        </a:srgbClr>
                      </a:solidFill>
                      <a:prstDash val="solid"/>
                      <a:round/>
                      <a:headEnd len="sm" w="sm" type="none"/>
                      <a:tailEnd len="sm" w="sm" type="none"/>
                    </a:lnB>
                  </a:tcPr>
                </a:tc>
              </a:tr>
            </a:tbl>
          </a:graphicData>
        </a:graphic>
      </p:graphicFrame>
      <p:pic>
        <p:nvPicPr>
          <p:cNvPr id="159" name="Google Shape;159;p20"/>
          <p:cNvPicPr preferRelativeResize="0"/>
          <p:nvPr/>
        </p:nvPicPr>
        <p:blipFill rotWithShape="1">
          <a:blip r:embed="rId3">
            <a:alphaModFix/>
          </a:blip>
          <a:srcRect b="2147" l="4688" r="3920" t="1102"/>
          <a:stretch/>
        </p:blipFill>
        <p:spPr>
          <a:xfrm>
            <a:off x="5181750" y="1038000"/>
            <a:ext cx="3079976" cy="3067501"/>
          </a:xfrm>
          <a:prstGeom prst="rect">
            <a:avLst/>
          </a:prstGeom>
          <a:noFill/>
          <a:ln>
            <a:noFill/>
          </a:ln>
        </p:spPr>
      </p:pic>
      <p:sp>
        <p:nvSpPr>
          <p:cNvPr id="160" name="Google Shape;160;p20"/>
          <p:cNvSpPr/>
          <p:nvPr/>
        </p:nvSpPr>
        <p:spPr>
          <a:xfrm>
            <a:off x="5730225" y="2399550"/>
            <a:ext cx="1983000" cy="344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nvSpPr>
        <p:spPr>
          <a:xfrm>
            <a:off x="5730213" y="2399550"/>
            <a:ext cx="19830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Cost Distribution: Blue Ring</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2478925" y="76200"/>
            <a:ext cx="2468700" cy="6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Analysis</a:t>
            </a:r>
            <a:endParaRPr/>
          </a:p>
        </p:txBody>
      </p:sp>
      <p:cxnSp>
        <p:nvCxnSpPr>
          <p:cNvPr id="167" name="Google Shape;167;p21"/>
          <p:cNvCxnSpPr/>
          <p:nvPr/>
        </p:nvCxnSpPr>
        <p:spPr>
          <a:xfrm>
            <a:off x="2326525" y="238500"/>
            <a:ext cx="0" cy="344400"/>
          </a:xfrm>
          <a:prstGeom prst="straightConnector1">
            <a:avLst/>
          </a:prstGeom>
          <a:noFill/>
          <a:ln cap="flat" cmpd="sng" w="38100">
            <a:solidFill>
              <a:srgbClr val="4ADFF3"/>
            </a:solidFill>
            <a:prstDash val="solid"/>
            <a:round/>
            <a:headEnd len="med" w="med" type="none"/>
            <a:tailEnd len="med" w="med" type="none"/>
          </a:ln>
        </p:spPr>
      </p:cxnSp>
      <p:sp>
        <p:nvSpPr>
          <p:cNvPr id="168" name="Google Shape;168;p21"/>
          <p:cNvSpPr txBox="1"/>
          <p:nvPr>
            <p:ph type="title"/>
          </p:nvPr>
        </p:nvSpPr>
        <p:spPr>
          <a:xfrm>
            <a:off x="106825" y="76200"/>
            <a:ext cx="2170500" cy="66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Arc Reactor</a:t>
            </a:r>
            <a:endParaRPr b="0"/>
          </a:p>
        </p:txBody>
      </p:sp>
      <p:sp>
        <p:nvSpPr>
          <p:cNvPr id="169" name="Google Shape;169;p21"/>
          <p:cNvSpPr txBox="1"/>
          <p:nvPr/>
        </p:nvSpPr>
        <p:spPr>
          <a:xfrm>
            <a:off x="3580488" y="688725"/>
            <a:ext cx="1983000" cy="3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t>100x Volume at 1/10 cost</a:t>
            </a:r>
            <a:endParaRPr b="1" sz="1100"/>
          </a:p>
        </p:txBody>
      </p:sp>
      <p:pic>
        <p:nvPicPr>
          <p:cNvPr id="170" name="Google Shape;170;p21" title="Points scored"/>
          <p:cNvPicPr preferRelativeResize="0"/>
          <p:nvPr/>
        </p:nvPicPr>
        <p:blipFill>
          <a:blip r:embed="rId3">
            <a:alphaModFix/>
          </a:blip>
          <a:stretch>
            <a:fillRect/>
          </a:stretch>
        </p:blipFill>
        <p:spPr>
          <a:xfrm>
            <a:off x="383438" y="1033124"/>
            <a:ext cx="7440624" cy="3955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4ADFF3"/>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